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6"/>
  </p:notesMasterIdLst>
  <p:sldIdLst>
    <p:sldId id="256" r:id="rId2"/>
    <p:sldId id="257" r:id="rId3"/>
    <p:sldId id="261" r:id="rId4"/>
    <p:sldId id="262" r:id="rId5"/>
    <p:sldId id="263" r:id="rId6"/>
    <p:sldId id="264" r:id="rId7"/>
    <p:sldId id="265" r:id="rId8"/>
    <p:sldId id="266" r:id="rId9"/>
    <p:sldId id="267" r:id="rId10"/>
    <p:sldId id="271" r:id="rId11"/>
    <p:sldId id="272" r:id="rId12"/>
    <p:sldId id="270" r:id="rId13"/>
    <p:sldId id="259" r:id="rId14"/>
    <p:sldId id="260" r:id="rId1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111" autoAdjust="0"/>
    <p:restoredTop sz="94660"/>
  </p:normalViewPr>
  <p:slideViewPr>
    <p:cSldViewPr snapToGrid="0">
      <p:cViewPr>
        <p:scale>
          <a:sx n="90" d="100"/>
          <a:sy n="90" d="100"/>
        </p:scale>
        <p:origin x="318" y="4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2F0350C-E179-4D65-8B9D-C4414B76B437}" type="datetimeFigureOut">
              <a:rPr lang="ru-RU" smtClean="0"/>
              <a:t>19.09.2007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4FE3869-2A79-41D8-A043-F9908853FFD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48986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CA3EB-C910-49B1-B04E-0201E524F0A0}" type="datetime1">
              <a:rPr lang="ru-RU" smtClean="0"/>
              <a:t>19.09.2007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66706-3475-4A34-B5FD-3F0B04C4160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30737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312532-D4E0-4F35-BFB5-C3C2F2E92651}" type="datetime1">
              <a:rPr lang="ru-RU" smtClean="0"/>
              <a:t>19.09.2007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66706-3475-4A34-B5FD-3F0B04C4160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72623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F988D8-3B92-4B43-849A-EA2415C804D0}" type="datetime1">
              <a:rPr lang="ru-RU" smtClean="0"/>
              <a:t>19.09.2007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66706-3475-4A34-B5FD-3F0B04C4160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20241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2C560-D8BE-4991-9038-D8837F298D77}" type="datetime1">
              <a:rPr lang="ru-RU" smtClean="0"/>
              <a:t>19.09.2007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66706-3475-4A34-B5FD-3F0B04C4160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83290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57F33-306F-42B1-987A-DC32EFA8066E}" type="datetime1">
              <a:rPr lang="ru-RU" smtClean="0"/>
              <a:t>19.09.2007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66706-3475-4A34-B5FD-3F0B04C4160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51837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E07A3-8948-4953-9CEE-D3B331FD4F1F}" type="datetime1">
              <a:rPr lang="ru-RU" smtClean="0"/>
              <a:t>19.09.2007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66706-3475-4A34-B5FD-3F0B04C4160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31433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BA0DBC-F4BE-4F1A-A537-246D5B3FC885}" type="datetime1">
              <a:rPr lang="ru-RU" smtClean="0"/>
              <a:t>19.09.2007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66706-3475-4A34-B5FD-3F0B04C4160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39013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A09343-CB07-475D-A79C-F69998C5CAF1}" type="datetime1">
              <a:rPr lang="ru-RU" smtClean="0"/>
              <a:t>19.09.2007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66706-3475-4A34-B5FD-3F0B04C4160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50164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1D22F0-6139-4972-8D81-E08E21F3012E}" type="datetime1">
              <a:rPr lang="ru-RU" smtClean="0"/>
              <a:t>19.09.2007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66706-3475-4A34-B5FD-3F0B04C4160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85580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8AF493-D67F-4B16-99D9-B04332E9A846}" type="datetime1">
              <a:rPr lang="ru-RU" smtClean="0"/>
              <a:t>19.09.2007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66706-3475-4A34-B5FD-3F0B04C4160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65785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C4B2BA-5E76-433B-BEB7-58EAA89742C4}" type="datetime1">
              <a:rPr lang="ru-RU" smtClean="0"/>
              <a:t>19.09.2007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66706-3475-4A34-B5FD-3F0B04C4160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29347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61FF11-547D-41EC-81F3-5CB9BA29A506}" type="datetime1">
              <a:rPr lang="ru-RU" smtClean="0"/>
              <a:t>19.09.2007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466706-3475-4A34-B5FD-3F0B04C4160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58521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&#1091;&#1095;&#1077;&#1073;&#1085;&#1099;&#1077;&#1087;&#1088;&#1077;&#1079;&#1077;&#1085;&#1090;&#1072;&#1094;&#1080;&#1080;.&#1088;&#1092;/" TargetMode="External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183989" y="926137"/>
            <a:ext cx="5890161" cy="1125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2000" dirty="0" err="1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Сказкотерапия</a:t>
            </a:r>
            <a:r>
              <a:rPr lang="ru-RU" sz="2000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как средство развития самостоятельности и инициативы детей старшего дошкольного возраста.</a:t>
            </a:r>
            <a:endParaRPr lang="ru-RU" sz="2000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037609" y="3959075"/>
            <a:ext cx="4275117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Гриценко Светлана Станиславовна педагог-психолог Детский сад «Сказка» ГБОУ СОШ №3                        г. Нефтегорска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037608" y="6062195"/>
            <a:ext cx="427511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2000" dirty="0">
              <a:solidFill>
                <a:schemeClr val="bg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345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66706-3475-4A34-B5FD-3F0B04C41606}" type="slidenum">
              <a:rPr lang="ru-RU" smtClean="0"/>
              <a:t>10</a:t>
            </a:fld>
            <a:endParaRPr lang="ru-RU"/>
          </a:p>
        </p:txBody>
      </p:sp>
      <p:pic>
        <p:nvPicPr>
          <p:cNvPr id="1026" name="Picture 2" descr="F:\к конкурсу\Гриценко С.С\IMG_20231024_090946_55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2809" y="967562"/>
            <a:ext cx="6220046" cy="45082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0878321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66706-3475-4A34-B5FD-3F0B04C41606}" type="slidenum">
              <a:rPr lang="ru-RU" smtClean="0"/>
              <a:t>11</a:t>
            </a:fld>
            <a:endParaRPr lang="ru-RU"/>
          </a:p>
        </p:txBody>
      </p:sp>
      <p:pic>
        <p:nvPicPr>
          <p:cNvPr id="2050" name="Picture 2" descr="F:\к конкурсу\Гриценко С.С\IMG_20231024_091149_31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28530" y="1297172"/>
            <a:ext cx="3370521" cy="4263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3842" y="1297173"/>
            <a:ext cx="3498110" cy="42636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5940529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93818" y="926276"/>
            <a:ext cx="741020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Планируемые результаты.</a:t>
            </a:r>
            <a:endParaRPr lang="ru-RU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2371060" y="1779320"/>
            <a:ext cx="7453424" cy="31536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latin typeface="Times New Roman"/>
                <a:ea typeface="Calibri"/>
                <a:cs typeface="Times New Roman"/>
              </a:rPr>
              <a:t>1.Проявление произвольности всех психических процессов.</a:t>
            </a:r>
            <a:endParaRPr lang="ru-RU" dirty="0"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dirty="0" smtClean="0">
                <a:latin typeface="Times New Roman"/>
                <a:ea typeface="Calibri"/>
                <a:cs typeface="Times New Roman"/>
              </a:rPr>
              <a:t>2.Сформированность </a:t>
            </a:r>
            <a:r>
              <a:rPr lang="ru-RU" dirty="0">
                <a:latin typeface="Times New Roman"/>
                <a:ea typeface="Calibri"/>
                <a:cs typeface="Times New Roman"/>
              </a:rPr>
              <a:t>учебной  деятельность школьного типа </a:t>
            </a:r>
            <a:endParaRPr lang="ru-RU" dirty="0"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latin typeface="Times New Roman"/>
                <a:ea typeface="Calibri"/>
                <a:cs typeface="Times New Roman"/>
              </a:rPr>
              <a:t> </a:t>
            </a:r>
            <a:r>
              <a:rPr lang="ru-RU" dirty="0" smtClean="0">
                <a:latin typeface="Times New Roman"/>
                <a:ea typeface="Calibri"/>
                <a:cs typeface="Times New Roman"/>
              </a:rPr>
              <a:t>3.Плавный </a:t>
            </a:r>
            <a:r>
              <a:rPr lang="ru-RU" dirty="0">
                <a:latin typeface="Times New Roman"/>
                <a:ea typeface="Calibri"/>
                <a:cs typeface="Times New Roman"/>
              </a:rPr>
              <a:t>и безболезненный переход к младшему школьному возрасту.</a:t>
            </a:r>
            <a:endParaRPr lang="ru-RU" dirty="0"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dirty="0" smtClean="0">
                <a:latin typeface="Times New Roman"/>
                <a:ea typeface="Calibri"/>
                <a:cs typeface="Times New Roman"/>
              </a:rPr>
              <a:t>4.Снижение </a:t>
            </a:r>
            <a:r>
              <a:rPr lang="ru-RU" dirty="0">
                <a:latin typeface="Times New Roman"/>
                <a:ea typeface="Calibri"/>
                <a:cs typeface="Times New Roman"/>
              </a:rPr>
              <a:t>проявлений кризиса 7 лет (капризы, паяснича­нье, демонстративное поведение).</a:t>
            </a:r>
            <a:endParaRPr lang="ru-RU" dirty="0"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dirty="0" smtClean="0">
                <a:latin typeface="Times New Roman"/>
                <a:ea typeface="Calibri"/>
                <a:cs typeface="Times New Roman"/>
              </a:rPr>
              <a:t>5.Полное </a:t>
            </a:r>
            <a:r>
              <a:rPr lang="ru-RU" dirty="0">
                <a:latin typeface="Times New Roman"/>
                <a:ea typeface="Calibri"/>
                <a:cs typeface="Times New Roman"/>
              </a:rPr>
              <a:t>доверие взрослому, принятие точки зре­ния взрослого. Отношение к взрослому как к единственному источнику достоверного знания.</a:t>
            </a:r>
            <a:endParaRPr lang="ru-RU" dirty="0"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450721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646259" y="1211284"/>
            <a:ext cx="489263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spc="110" smtClean="0"/>
              <a:t>СПАСИБО </a:t>
            </a:r>
            <a:endParaRPr lang="ru-RU" sz="4000" spc="110" smtClean="0"/>
          </a:p>
          <a:p>
            <a:pPr algn="ctr"/>
            <a:r>
              <a:rPr lang="ru-RU" sz="4000" spc="110" smtClean="0"/>
              <a:t>ЗА </a:t>
            </a:r>
            <a:r>
              <a:rPr lang="ru-RU" sz="4000" spc="110" dirty="0" smtClean="0"/>
              <a:t>ВНИМАНИЕ.</a:t>
            </a:r>
            <a:endParaRPr lang="ru-RU" sz="4000" spc="110" dirty="0"/>
          </a:p>
        </p:txBody>
      </p:sp>
    </p:spTree>
    <p:extLst>
      <p:ext uri="{BB962C8B-B14F-4D97-AF65-F5344CB8AC3E}">
        <p14:creationId xmlns:p14="http://schemas.microsoft.com/office/powerpoint/2010/main" val="692352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Группа 4"/>
          <p:cNvGrpSpPr/>
          <p:nvPr/>
        </p:nvGrpSpPr>
        <p:grpSpPr>
          <a:xfrm>
            <a:off x="2638" y="3635354"/>
            <a:ext cx="12192000" cy="1198220"/>
            <a:chOff x="0" y="3623162"/>
            <a:chExt cx="12192000" cy="1198220"/>
          </a:xfrm>
        </p:grpSpPr>
        <p:sp>
          <p:nvSpPr>
            <p:cNvPr id="4" name="Прямоугольник 3"/>
            <p:cNvSpPr/>
            <p:nvPr/>
          </p:nvSpPr>
          <p:spPr>
            <a:xfrm>
              <a:off x="0" y="3623162"/>
              <a:ext cx="12192000" cy="1198220"/>
            </a:xfrm>
            <a:prstGeom prst="rect">
              <a:avLst/>
            </a:prstGeom>
            <a:ln>
              <a:noFill/>
            </a:ln>
            <a:effectLst>
              <a:outerShdw blurRad="50800" dist="38100" dir="10800000" algn="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" name="TextBox 1"/>
            <p:cNvSpPr txBox="1"/>
            <p:nvPr/>
          </p:nvSpPr>
          <p:spPr>
            <a:xfrm>
              <a:off x="3147620" y="3745218"/>
              <a:ext cx="5902036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800" dirty="0" smtClean="0"/>
                <a:t>Ещё больше шаблонов на сайте</a:t>
              </a:r>
            </a:p>
            <a:p>
              <a:pPr algn="ctr"/>
              <a:r>
                <a:rPr lang="ru-RU" sz="2800" dirty="0" smtClean="0">
                  <a:hlinkClick r:id="rId3"/>
                </a:rPr>
                <a:t>УчебныеПрезентации.рф</a:t>
              </a:r>
              <a:endParaRPr lang="ru-RU" sz="2800" dirty="0"/>
            </a:p>
          </p:txBody>
        </p:sp>
      </p:grpSp>
    </p:spTree>
    <p:extLst>
      <p:ext uri="{BB962C8B-B14F-4D97-AF65-F5344CB8AC3E}">
        <p14:creationId xmlns:p14="http://schemas.microsoft.com/office/powerpoint/2010/main" val="3441113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93817" y="948323"/>
            <a:ext cx="741020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Принципы построения программы и проведения занятий.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493818" y="1779320"/>
            <a:ext cx="7410203" cy="4084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1400" dirty="0">
                <a:latin typeface="Times New Roman"/>
                <a:ea typeface="Calibri"/>
                <a:cs typeface="Times New Roman"/>
              </a:rPr>
              <a:t>-  системность подачи материала;</a:t>
            </a:r>
            <a:endParaRPr lang="ru-RU" sz="1100" dirty="0"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1400" dirty="0">
                <a:latin typeface="Times New Roman"/>
                <a:ea typeface="Calibri"/>
                <a:cs typeface="Times New Roman"/>
              </a:rPr>
              <a:t>-  наглядность обучения;</a:t>
            </a:r>
            <a:endParaRPr lang="ru-RU" sz="1100" dirty="0"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1400" dirty="0">
                <a:latin typeface="Times New Roman"/>
                <a:ea typeface="Calibri"/>
                <a:cs typeface="Times New Roman"/>
              </a:rPr>
              <a:t>-  доступность;</a:t>
            </a:r>
            <a:endParaRPr lang="ru-RU" sz="1100" dirty="0"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1400" dirty="0">
                <a:latin typeface="Times New Roman"/>
                <a:ea typeface="Calibri"/>
                <a:cs typeface="Times New Roman"/>
              </a:rPr>
              <a:t>-  развивающий и воспитательный характер учеб­ного материала;</a:t>
            </a:r>
            <a:endParaRPr lang="ru-RU" sz="1100" dirty="0"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1400" dirty="0">
                <a:latin typeface="Times New Roman"/>
                <a:ea typeface="Calibri"/>
                <a:cs typeface="Times New Roman"/>
              </a:rPr>
              <a:t>-  комплексность построения занятий;</a:t>
            </a:r>
            <a:endParaRPr lang="ru-RU" sz="1100" dirty="0"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1400" dirty="0">
                <a:latin typeface="Times New Roman"/>
                <a:ea typeface="Calibri"/>
                <a:cs typeface="Times New Roman"/>
              </a:rPr>
              <a:t>-  активность участников;</a:t>
            </a:r>
            <a:endParaRPr lang="ru-RU" sz="1100" dirty="0"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1400" dirty="0">
                <a:latin typeface="Times New Roman"/>
                <a:ea typeface="Calibri"/>
                <a:cs typeface="Times New Roman"/>
              </a:rPr>
              <a:t>-  наличие обратной связи на занятиях;</a:t>
            </a:r>
            <a:endParaRPr lang="ru-RU" sz="1100" dirty="0"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1400" dirty="0">
                <a:latin typeface="Times New Roman"/>
                <a:ea typeface="Calibri"/>
                <a:cs typeface="Times New Roman"/>
              </a:rPr>
              <a:t>-  коммуникативная эффективность;</a:t>
            </a:r>
            <a:endParaRPr lang="ru-RU" sz="1100" dirty="0"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1400" dirty="0">
                <a:latin typeface="Times New Roman"/>
                <a:ea typeface="Calibri"/>
                <a:cs typeface="Times New Roman"/>
              </a:rPr>
              <a:t>-  обогащение жизненного опыта детей;</a:t>
            </a:r>
            <a:endParaRPr lang="ru-RU" sz="1100" dirty="0"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1400" dirty="0">
                <a:latin typeface="Times New Roman"/>
                <a:ea typeface="Calibri"/>
                <a:cs typeface="Times New Roman"/>
              </a:rPr>
              <a:t>-  доверие и анонимность;</a:t>
            </a:r>
            <a:endParaRPr lang="ru-RU" sz="1100" dirty="0"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1400" dirty="0">
                <a:latin typeface="Times New Roman"/>
                <a:ea typeface="Calibri"/>
                <a:cs typeface="Times New Roman"/>
              </a:rPr>
              <a:t>-  социально-личностное развитие.</a:t>
            </a:r>
            <a:endParaRPr lang="ru-RU" sz="1100" dirty="0"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783464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164208" y="1009654"/>
            <a:ext cx="741020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Три этапа психологических занятий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493818" y="1779320"/>
            <a:ext cx="7410203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Tx/>
              <a:buChar char="-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Первый этап. Коммуникативный.</a:t>
            </a:r>
          </a:p>
          <a:p>
            <a:pPr marL="285750" indent="-285750">
              <a:buFontTx/>
              <a:buChar char="-"/>
            </a:pP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Tx/>
              <a:buChar char="-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Второй этап. Активизация и развитие познавательных процессов.</a:t>
            </a:r>
          </a:p>
          <a:p>
            <a:pPr marL="285750" indent="-285750">
              <a:buFontTx/>
              <a:buChar char="-"/>
            </a:pP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Tx/>
              <a:buChar char="-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Третий этап. Эмоционально-эстетический.</a:t>
            </a:r>
          </a:p>
          <a:p>
            <a:pPr marL="285750" indent="-285750">
              <a:buFontTx/>
              <a:buChar char="-"/>
            </a:pP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Tx/>
              <a:buChar char="-"/>
            </a:pPr>
            <a:endPara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Tx/>
              <a:buChar char="-"/>
            </a:pP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Tx/>
              <a:buChar char="-"/>
            </a:pPr>
            <a:endPara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Tx/>
              <a:buChar char="-"/>
            </a:pP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Tx/>
              <a:buChar char="-"/>
            </a:pP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683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93818" y="926276"/>
            <a:ext cx="741020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30 «лесных» сказок.</a:t>
            </a:r>
            <a:endParaRPr lang="ru-RU" sz="3200" dirty="0"/>
          </a:p>
        </p:txBody>
      </p:sp>
      <p:sp>
        <p:nvSpPr>
          <p:cNvPr id="5" name="TextBox 4"/>
          <p:cNvSpPr txBox="1"/>
          <p:nvPr/>
        </p:nvSpPr>
        <p:spPr>
          <a:xfrm>
            <a:off x="2493818" y="1779320"/>
            <a:ext cx="7410203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Tx/>
              <a:buChar char="-"/>
            </a:pP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Tx/>
              <a:buChar char="-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Адаптация к школе;</a:t>
            </a:r>
          </a:p>
          <a:p>
            <a:pPr marL="342900" indent="-342900">
              <a:buFontTx/>
              <a:buChar char="-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Отношение к вещам;</a:t>
            </a:r>
          </a:p>
          <a:p>
            <a:pPr marL="342900" indent="-342900">
              <a:buFontTx/>
              <a:buChar char="-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Отношение к урокам;</a:t>
            </a:r>
          </a:p>
          <a:p>
            <a:pPr marL="342900" indent="-342900">
              <a:buFontTx/>
              <a:buChar char="-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Отношение к здоровью;</a:t>
            </a:r>
          </a:p>
          <a:p>
            <a:pPr marL="342900" indent="-342900">
              <a:buFontTx/>
              <a:buChar char="-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Школьные конфликты.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246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93818" y="926276"/>
            <a:ext cx="741020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Сказки для школьной адаптации.</a:t>
            </a:r>
            <a:endParaRPr lang="ru-RU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2493818" y="1779320"/>
            <a:ext cx="7410203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Tx/>
              <a:buChar char="-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Создание «Лесной школы»;</a:t>
            </a:r>
          </a:p>
          <a:p>
            <a:pPr marL="342900" indent="-342900">
              <a:buFontTx/>
              <a:buChar char="-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Букет для учителя;</a:t>
            </a:r>
          </a:p>
          <a:p>
            <a:pPr marL="342900" indent="-342900">
              <a:buFontTx/>
              <a:buChar char="-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Смешные страхи;</a:t>
            </a:r>
          </a:p>
          <a:p>
            <a:pPr marL="342900" indent="-342900">
              <a:buFontTx/>
              <a:buChar char="-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Игры в школе;</a:t>
            </a:r>
          </a:p>
          <a:p>
            <a:pPr marL="342900" indent="-342900">
              <a:buFontTx/>
              <a:buChar char="-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Школьные правила.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57791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93818" y="926276"/>
            <a:ext cx="741020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Сказки об отношении учеников к атрибутам школьной образовательной среды.</a:t>
            </a:r>
            <a:endParaRPr lang="ru-RU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2174841" y="1779320"/>
            <a:ext cx="7410203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Tx/>
              <a:buChar char="-"/>
            </a:pP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Tx/>
              <a:buChar char="-"/>
            </a:pP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Tx/>
              <a:buChar char="-"/>
            </a:pP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Tx/>
              <a:buChar char="-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Собирание портфеля;</a:t>
            </a:r>
          </a:p>
          <a:p>
            <a:pPr marL="342900" indent="-342900">
              <a:buFontTx/>
              <a:buChar char="-"/>
            </a:pP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Белочкин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сон;</a:t>
            </a:r>
          </a:p>
          <a:p>
            <a:pPr marL="342900" indent="-342900">
              <a:buFontTx/>
              <a:buChar char="-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Госпожа Аккуратность;</a:t>
            </a:r>
          </a:p>
          <a:p>
            <a:pPr marL="342900" indent="-342900">
              <a:buFontTx/>
              <a:buChar char="-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Жадность;</a:t>
            </a:r>
          </a:p>
          <a:p>
            <a:pPr marL="342900" indent="-342900">
              <a:buFontTx/>
              <a:buChar char="-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Волшебное яблоко (воровство);</a:t>
            </a:r>
          </a:p>
          <a:p>
            <a:pPr marL="342900" indent="-342900">
              <a:buFontTx/>
              <a:buChar char="-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Подарки в день рождения.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05352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93818" y="926276"/>
            <a:ext cx="741020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Сказки об отношении учеников к урокам, к знаниям.</a:t>
            </a:r>
            <a:endParaRPr lang="ru-RU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2174841" y="1779320"/>
            <a:ext cx="7410203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Tx/>
              <a:buChar char="-"/>
            </a:pP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Tx/>
              <a:buChar char="-"/>
            </a:pP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Tx/>
              <a:buChar char="-"/>
            </a:pP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Tx/>
              <a:buChar char="-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Домашнее задание;</a:t>
            </a:r>
          </a:p>
          <a:p>
            <a:pPr marL="342900" indent="-342900">
              <a:buFontTx/>
              <a:buChar char="-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Школьные оценки;</a:t>
            </a:r>
          </a:p>
          <a:p>
            <a:pPr marL="342900" indent="-342900">
              <a:buFontTx/>
              <a:buChar char="-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Ленивец;</a:t>
            </a:r>
          </a:p>
          <a:p>
            <a:pPr marL="342900" indent="-342900">
              <a:buFontTx/>
              <a:buChar char="-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Списывание;</a:t>
            </a:r>
          </a:p>
          <a:p>
            <a:pPr marL="342900" indent="-342900">
              <a:buFontTx/>
              <a:buChar char="-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Подсказка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26910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93818" y="926276"/>
            <a:ext cx="741020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Сказки о здоровье, в том числе психическом.</a:t>
            </a:r>
            <a:endParaRPr lang="ru-RU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2174841" y="1779320"/>
            <a:ext cx="7410203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Tx/>
              <a:buChar char="-"/>
            </a:pP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Tx/>
              <a:buChar char="-"/>
            </a:pP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Tx/>
              <a:buChar char="-"/>
            </a:pP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Tx/>
              <a:buChar char="-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Обманный отдых;</a:t>
            </a:r>
          </a:p>
          <a:p>
            <a:pPr marL="342900" indent="-342900">
              <a:buFontTx/>
              <a:buChar char="-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Бабушкин помощник;</a:t>
            </a:r>
          </a:p>
          <a:p>
            <a:pPr marL="342900" indent="-342900">
              <a:buFontTx/>
              <a:buChar char="-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Прививка;</a:t>
            </a:r>
          </a:p>
          <a:p>
            <a:pPr marL="342900" indent="-342900">
              <a:buFontTx/>
              <a:buChar char="-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Больной друг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26848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93818" y="926276"/>
            <a:ext cx="741020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Сказки о школьных конфликтах.</a:t>
            </a:r>
            <a:endParaRPr lang="ru-RU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2174841" y="1779320"/>
            <a:ext cx="7410203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Tx/>
              <a:buChar char="-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Ябеда;</a:t>
            </a:r>
          </a:p>
          <a:p>
            <a:pPr marL="342900" indent="-342900">
              <a:buFontTx/>
              <a:buChar char="-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Шапка-невидимка (демонстративное поведение);</a:t>
            </a:r>
          </a:p>
          <a:p>
            <a:pPr marL="342900" indent="-342900">
              <a:buFontTx/>
              <a:buChar char="-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Задача для Лисенка (ложь);</a:t>
            </a:r>
          </a:p>
          <a:p>
            <a:pPr marL="342900" indent="-342900">
              <a:buFontTx/>
              <a:buChar char="-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Спорщик;</a:t>
            </a:r>
          </a:p>
          <a:p>
            <a:pPr marL="342900" indent="-342900">
              <a:buFontTx/>
              <a:buChar char="-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Обида;</a:t>
            </a:r>
          </a:p>
          <a:p>
            <a:pPr marL="342900" indent="-342900">
              <a:buFontTx/>
              <a:buChar char="-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Хвосты (межгрупповые конфликты);</a:t>
            </a:r>
          </a:p>
          <a:p>
            <a:pPr marL="342900" indent="-342900">
              <a:buFontTx/>
              <a:buChar char="-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Драки;</a:t>
            </a:r>
          </a:p>
          <a:p>
            <a:pPr marL="342900" indent="-342900">
              <a:buFontTx/>
              <a:buChar char="-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Грубые слова;</a:t>
            </a:r>
          </a:p>
          <a:p>
            <a:pPr marL="342900" indent="-342900">
              <a:buFontTx/>
              <a:buChar char="-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Дружная страна (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межполовые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конфликты).</a:t>
            </a:r>
          </a:p>
          <a:p>
            <a:pPr marL="342900" indent="-342900">
              <a:buFontTx/>
              <a:buChar char="-"/>
            </a:pP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29436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289</TotalTime>
  <Words>342</Words>
  <Application>Microsoft Office PowerPoint</Application>
  <PresentationFormat>Произвольный</PresentationFormat>
  <Paragraphs>87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УчебныеПрезентации.рф;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УчебныеПрезентации.рф</dc:creator>
  <cp:lastModifiedBy>12</cp:lastModifiedBy>
  <cp:revision>38</cp:revision>
  <dcterms:created xsi:type="dcterms:W3CDTF">2017-04-20T10:22:48Z</dcterms:created>
  <dcterms:modified xsi:type="dcterms:W3CDTF">2007-09-18T20:43:32Z</dcterms:modified>
</cp:coreProperties>
</file>